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notesMasterIdLst>
    <p:notesMasterId r:id="rId28"/>
  </p:notesMasterIdLst>
  <p:sldIdLst>
    <p:sldId id="276" r:id="rId6"/>
    <p:sldId id="277" r:id="rId7"/>
    <p:sldId id="278" r:id="rId8"/>
    <p:sldId id="297" r:id="rId9"/>
    <p:sldId id="298" r:id="rId10"/>
    <p:sldId id="296" r:id="rId11"/>
    <p:sldId id="279" r:id="rId12"/>
    <p:sldId id="260" r:id="rId13"/>
    <p:sldId id="280" r:id="rId14"/>
    <p:sldId id="292" r:id="rId15"/>
    <p:sldId id="283" r:id="rId16"/>
    <p:sldId id="294" r:id="rId17"/>
    <p:sldId id="286" r:id="rId18"/>
    <p:sldId id="282" r:id="rId19"/>
    <p:sldId id="288" r:id="rId20"/>
    <p:sldId id="293" r:id="rId21"/>
    <p:sldId id="290" r:id="rId22"/>
    <p:sldId id="287" r:id="rId23"/>
    <p:sldId id="291" r:id="rId24"/>
    <p:sldId id="289" r:id="rId25"/>
    <p:sldId id="284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66"/>
    <a:srgbClr val="663300"/>
    <a:srgbClr val="009900"/>
    <a:srgbClr val="003366"/>
    <a:srgbClr val="FFFFFF"/>
    <a:srgbClr val="009999"/>
    <a:srgbClr val="008080"/>
    <a:srgbClr val="FF00FF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BE1E-57F9-49C4-8FAE-11B9B570D426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41F59-9AF5-4F86-90CC-5E58A1EA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61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41F59-9AF5-4F86-90CC-5E58A1EA4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48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41F59-9AF5-4F86-90CC-5E58A1EA4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86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41F59-9AF5-4F86-90CC-5E58A1EA4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78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41F59-9AF5-4F86-90CC-5E58A1EA4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51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768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9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82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50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42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142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926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9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198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05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89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63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71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783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256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316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606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15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101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938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73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020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173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326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539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059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178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42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465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037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813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221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180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162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146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710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994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31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822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376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101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953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377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44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04B8-B403-46D3-937B-93ACB26F8C2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8E7B-CBF0-46A5-B8B5-7B95CC92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18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8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48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DFDCB7"/>
                </a:solidFill>
              </a:rPr>
              <a:pPr/>
              <a:t>4/30/2012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8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543800" cy="2593975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Dilated Cardiomyopathy</a:t>
            </a:r>
            <a:endParaRPr lang="en-US" sz="8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646176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Brittany Woznicki, RN, BSN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</a:rPr>
              <a:t>Alverno College 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</a:rPr>
              <a:t>March 2012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</a:rPr>
              <a:t>MSN 621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26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DCM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8150520" cy="5733288"/>
          </a:xfrm>
        </p:spPr>
        <p:txBody>
          <a:bodyPr/>
          <a:lstStyle/>
          <a:p>
            <a:pPr lvl="0">
              <a:buClr>
                <a:srgbClr val="93A299"/>
              </a:buClr>
            </a:pPr>
            <a:r>
              <a:rPr lang="en-US" sz="2400" b="1" dirty="0">
                <a:solidFill>
                  <a:srgbClr val="92D050"/>
                </a:solidFill>
                <a:latin typeface="Dotum" pitchFamily="34" charset="-127"/>
                <a:ea typeface="Dotum" pitchFamily="34" charset="-127"/>
                <a:hlinkClick r:id="rId3" action="ppaction://hlinksldjump" tooltip="the disease usually affects the left ventricle first (&quot;the hearts main pumping chamber&quot;), but may start to affect the right side as well as the disease progresses (nhlbi, 2012)."/>
              </a:rPr>
              <a:t>Ventricle </a:t>
            </a:r>
            <a:r>
              <a:rPr lang="en-US" sz="2400" b="1" dirty="0" smtClean="0">
                <a:solidFill>
                  <a:srgbClr val="92D050"/>
                </a:solidFill>
                <a:latin typeface="Dotum" pitchFamily="34" charset="-127"/>
                <a:ea typeface="Dotum" pitchFamily="34" charset="-127"/>
                <a:hlinkClick r:id="rId3" action="ppaction://hlinksldjump" tooltip="the disease usually affects the left ventricle first (&quot;the hearts main pumping chamber&quot;), but may start to affect the right side as well as the disease progresses (nhlbi, 2012)."/>
              </a:rPr>
              <a:t>Enlargement </a:t>
            </a:r>
            <a:endParaRPr lang="en-US" sz="2400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pPr lvl="0">
              <a:buClr>
                <a:srgbClr val="93A299"/>
              </a:buClr>
            </a:pPr>
            <a:endParaRPr lang="en-US" sz="2000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pPr lvl="0">
              <a:buClr>
                <a:srgbClr val="93A299"/>
              </a:buClr>
            </a:pPr>
            <a:r>
              <a:rPr lang="en-US" sz="24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Thinning </a:t>
            </a:r>
            <a:r>
              <a:rPr lang="en-US" sz="2400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of Ventricle </a:t>
            </a:r>
            <a:r>
              <a:rPr lang="en-US" sz="24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Wall</a:t>
            </a:r>
          </a:p>
          <a:p>
            <a:pPr lvl="0">
              <a:buClr>
                <a:srgbClr val="93A299"/>
              </a:buClr>
            </a:pPr>
            <a:endParaRPr lang="en-US" sz="2000" b="1" dirty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pPr lvl="0">
              <a:buClr>
                <a:srgbClr val="93A299"/>
              </a:buClr>
            </a:pPr>
            <a:r>
              <a:rPr lang="en-US" sz="2400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Impaired </a:t>
            </a:r>
            <a:r>
              <a:rPr lang="en-US" sz="2400" b="1" dirty="0">
                <a:solidFill>
                  <a:srgbClr val="92D050"/>
                </a:solidFill>
                <a:latin typeface="Dotum" pitchFamily="34" charset="-127"/>
                <a:ea typeface="Dotum" pitchFamily="34" charset="-127"/>
                <a:hlinkClick r:id="rId3" action="ppaction://hlinksldjump" tooltip="pumping ability of the heart"/>
              </a:rPr>
              <a:t>systolic function </a:t>
            </a:r>
            <a:endParaRPr lang="en-US" sz="2400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en-US" sz="24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   (of left and/or right ventricles)</a:t>
            </a:r>
          </a:p>
          <a:p>
            <a:pPr marL="114300" lvl="0" indent="0">
              <a:buClr>
                <a:srgbClr val="93A299"/>
              </a:buClr>
              <a:buNone/>
            </a:pPr>
            <a:endParaRPr lang="en-US" sz="2000" b="1" dirty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pPr lvl="0">
              <a:buClr>
                <a:srgbClr val="93A299"/>
              </a:buClr>
            </a:pPr>
            <a:r>
              <a:rPr lang="en-US" sz="24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Interstitial Fibers</a:t>
            </a:r>
          </a:p>
          <a:p>
            <a:pPr lvl="0">
              <a:buClr>
                <a:srgbClr val="93A299"/>
              </a:buClr>
            </a:pPr>
            <a:endParaRPr lang="en-US" sz="2000" b="1" dirty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  <a:p>
            <a:pPr lvl="0">
              <a:buClr>
                <a:srgbClr val="93A299"/>
              </a:buClr>
            </a:pPr>
            <a:r>
              <a:rPr lang="en-US" sz="2400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Atrophic and hypertrophic myocardial </a:t>
            </a:r>
            <a:r>
              <a:rPr lang="en-US" sz="24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fibers</a:t>
            </a:r>
          </a:p>
          <a:p>
            <a:pPr lvl="0">
              <a:buClr>
                <a:srgbClr val="93A299"/>
              </a:buClr>
            </a:pPr>
            <a:endParaRPr lang="en-US" sz="2000" b="1" dirty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  <a:p>
            <a:pPr lvl="0">
              <a:buClr>
                <a:srgbClr val="93A299"/>
              </a:buClr>
            </a:pPr>
            <a:r>
              <a:rPr lang="en-US" sz="24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Degenerative </a:t>
            </a:r>
            <a:r>
              <a:rPr lang="en-US" sz="2400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changes of cardiac </a:t>
            </a:r>
            <a:r>
              <a:rPr lang="en-US" sz="2400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  <a:hlinkClick r:id="rId3" action="ppaction://hlinksldjump" tooltip="the contracting cells of the heart"/>
              </a:rPr>
              <a:t>myocytes</a:t>
            </a:r>
            <a:endParaRPr lang="en-US" sz="2400" b="1" dirty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  <a:p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219" y="6477000"/>
            <a:ext cx="6888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(Porth, 2009</a:t>
            </a:r>
            <a:r>
              <a:rPr lang="en-US" sz="1200" dirty="0" smtClean="0">
                <a:solidFill>
                  <a:prstClr val="black"/>
                </a:solidFill>
              </a:rPr>
              <a:t>) &amp; (National Heart Lung and Blood Institute [NHLBI], 2011) &amp; (Merriam-Webster, 2012)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1386" y="3901522"/>
            <a:ext cx="5065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(Image retrieved from http://path.upmc.edu/cases/case161.html)</a:t>
            </a:r>
            <a:endParaRPr lang="en-US" sz="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1877"/>
            <a:ext cx="3674414" cy="277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1386" y="4274389"/>
            <a:ext cx="4055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(Image retrieved from http</a:t>
            </a:r>
            <a:r>
              <a:rPr lang="en-US" sz="1000" dirty="0"/>
              <a:t>://</a:t>
            </a:r>
            <a:r>
              <a:rPr lang="en-US" sz="1000" dirty="0" smtClean="0"/>
              <a:t>en.wikipedia.org/wiki/Cardiomyopathy)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0870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Causes of DCM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38999"/>
            <a:ext cx="4495800" cy="5215322"/>
          </a:xfrm>
        </p:spPr>
        <p:txBody>
          <a:bodyPr>
            <a:normAutofit/>
          </a:bodyPr>
          <a:lstStyle/>
          <a:p>
            <a:endParaRPr lang="en-US" sz="800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Genetic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35% of cases are linked genetically to family origin </a:t>
            </a:r>
          </a:p>
          <a:p>
            <a:pPr marL="411480" lvl="1" indent="0">
              <a:buNone/>
            </a:pPr>
            <a:endParaRPr lang="en-US" sz="1400" b="1" dirty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  <a:p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Nongenetic Causes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Infections 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Toxins (alcohol, cocaine)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Deficiencies of thiamine, calcium, and/or magnesium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Chemotherapeutic Agents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Coronary Artery Disease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Atrial Fibrillation or Supraventricular Tachycardia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End Stage Kidney Disease</a:t>
            </a:r>
          </a:p>
          <a:p>
            <a:pPr lvl="1"/>
            <a:endParaRPr lang="en-US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pPr marL="411480" lvl="1" indent="0">
              <a:buNone/>
            </a:pPr>
            <a:endParaRPr lang="en-US" sz="1200" dirty="0" smtClean="0">
              <a:solidFill>
                <a:srgbClr val="92D050"/>
              </a:solidFill>
            </a:endParaRPr>
          </a:p>
          <a:p>
            <a:pPr lvl="1"/>
            <a:endParaRPr lang="en-US" sz="1200" dirty="0" smtClean="0">
              <a:solidFill>
                <a:srgbClr val="92D050"/>
              </a:solidFill>
            </a:endParaRPr>
          </a:p>
          <a:p>
            <a:endParaRPr lang="en-US" sz="2000" dirty="0" smtClean="0">
              <a:solidFill>
                <a:srgbClr val="92D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2955131" cy="210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786" y="4495800"/>
            <a:ext cx="2252662" cy="168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05400" y="6463812"/>
            <a:ext cx="3252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Images Retrieved from Microsoft Office Clip Art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571533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(Porth, 2012) &amp; (PubMed Health, 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29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Disease Process of Dilated Cardiomyopathy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27992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000" b="1" dirty="0">
                <a:solidFill>
                  <a:srgbClr val="663300"/>
                </a:solidFill>
                <a:latin typeface="Dotum"/>
              </a:rPr>
              <a:t>Heart muscle begins to </a:t>
            </a:r>
            <a:r>
              <a:rPr lang="en-US" sz="2000" b="1" dirty="0" smtClean="0">
                <a:solidFill>
                  <a:srgbClr val="663300"/>
                </a:solidFill>
                <a:latin typeface="Dotum"/>
              </a:rPr>
              <a:t>dilate </a:t>
            </a:r>
          </a:p>
          <a:p>
            <a:pPr marL="114300" indent="0" algn="ctr">
              <a:buNone/>
            </a:pPr>
            <a:endParaRPr lang="en-US" sz="2000" b="1" dirty="0" smtClean="0">
              <a:solidFill>
                <a:srgbClr val="663300"/>
              </a:solidFill>
              <a:latin typeface="Dotum"/>
              <a:sym typeface="Wingdings"/>
            </a:endParaRPr>
          </a:p>
          <a:p>
            <a:pPr marL="114300" indent="0" algn="ctr">
              <a:buNone/>
            </a:pPr>
            <a:r>
              <a:rPr lang="en-US" sz="2000" b="1" dirty="0">
                <a:solidFill>
                  <a:srgbClr val="663300"/>
                </a:solidFill>
                <a:latin typeface="Dotum"/>
                <a:sym typeface="Wingdings"/>
              </a:rPr>
              <a:t>	</a:t>
            </a:r>
            <a:r>
              <a:rPr lang="en-US" sz="2000" b="1" dirty="0" smtClean="0">
                <a:solidFill>
                  <a:srgbClr val="663300"/>
                </a:solidFill>
                <a:latin typeface="Dotum"/>
                <a:sym typeface="Wingdings"/>
              </a:rPr>
              <a:t>		</a:t>
            </a:r>
          </a:p>
          <a:p>
            <a:pPr marL="114300" indent="0" algn="ctr">
              <a:buNone/>
            </a:pPr>
            <a:r>
              <a:rPr lang="en-US" sz="2000" b="1" dirty="0" smtClean="0">
                <a:solidFill>
                  <a:srgbClr val="663300"/>
                </a:solidFill>
                <a:latin typeface="Dotum"/>
              </a:rPr>
              <a:t>Heart </a:t>
            </a:r>
            <a:r>
              <a:rPr lang="en-US" sz="2000" b="1" dirty="0">
                <a:solidFill>
                  <a:srgbClr val="663300"/>
                </a:solidFill>
                <a:latin typeface="Dotum"/>
              </a:rPr>
              <a:t>muscles stretch and thin </a:t>
            </a:r>
            <a:endParaRPr lang="en-US" sz="2000" b="1" dirty="0" smtClean="0">
              <a:solidFill>
                <a:srgbClr val="663300"/>
              </a:solidFill>
              <a:latin typeface="Dotum"/>
            </a:endParaRPr>
          </a:p>
          <a:p>
            <a:pPr marL="114300" indent="0" algn="ctr">
              <a:buNone/>
            </a:pPr>
            <a:endParaRPr lang="en-US" sz="2000" b="1" dirty="0" smtClean="0">
              <a:solidFill>
                <a:srgbClr val="663300"/>
              </a:solidFill>
              <a:latin typeface="Dotum"/>
              <a:sym typeface="Wingdings"/>
            </a:endParaRPr>
          </a:p>
          <a:p>
            <a:pPr marL="114300" indent="0" algn="ctr">
              <a:buNone/>
            </a:pPr>
            <a:endParaRPr lang="en-US" sz="2000" b="1" dirty="0">
              <a:solidFill>
                <a:srgbClr val="663300"/>
              </a:solidFill>
              <a:latin typeface="Dotum"/>
              <a:sym typeface="Wingdings"/>
            </a:endParaRPr>
          </a:p>
          <a:p>
            <a:pPr marL="114300" indent="0" algn="ctr">
              <a:buNone/>
            </a:pPr>
            <a:r>
              <a:rPr lang="en-US" sz="2000" b="1" dirty="0">
                <a:solidFill>
                  <a:srgbClr val="663300"/>
                </a:solidFill>
                <a:latin typeface="Dotum"/>
              </a:rPr>
              <a:t>H</a:t>
            </a:r>
            <a:r>
              <a:rPr lang="en-US" sz="2000" b="1" dirty="0" smtClean="0">
                <a:solidFill>
                  <a:srgbClr val="663300"/>
                </a:solidFill>
                <a:latin typeface="Dotum"/>
              </a:rPr>
              <a:t>eart </a:t>
            </a:r>
            <a:r>
              <a:rPr lang="en-US" sz="2000" b="1" dirty="0">
                <a:solidFill>
                  <a:srgbClr val="663300"/>
                </a:solidFill>
                <a:latin typeface="Dotum"/>
              </a:rPr>
              <a:t>cannot contract normally (pump blood efficiently</a:t>
            </a:r>
            <a:r>
              <a:rPr lang="en-US" sz="2000" b="1" dirty="0" smtClean="0">
                <a:solidFill>
                  <a:srgbClr val="663300"/>
                </a:solidFill>
                <a:latin typeface="Dotum"/>
              </a:rPr>
              <a:t>)</a:t>
            </a:r>
          </a:p>
          <a:p>
            <a:pPr marL="114300" indent="0" algn="ctr">
              <a:buNone/>
            </a:pPr>
            <a:endParaRPr lang="en-US" sz="2000" b="1" dirty="0" smtClean="0">
              <a:solidFill>
                <a:srgbClr val="663300"/>
              </a:solidFill>
              <a:latin typeface="Dotum"/>
            </a:endParaRPr>
          </a:p>
          <a:p>
            <a:pPr marL="114300" indent="0" algn="ctr">
              <a:buNone/>
            </a:pPr>
            <a:r>
              <a:rPr lang="en-US" sz="2000" b="1" dirty="0" smtClean="0">
                <a:solidFill>
                  <a:srgbClr val="663300"/>
                </a:solidFill>
                <a:latin typeface="Dotum"/>
              </a:rPr>
              <a:t> </a:t>
            </a:r>
            <a:endParaRPr lang="en-US" sz="2000" b="1" dirty="0">
              <a:solidFill>
                <a:srgbClr val="663300"/>
              </a:solidFill>
              <a:latin typeface="Dotum"/>
              <a:sym typeface="Wingdings"/>
            </a:endParaRPr>
          </a:p>
          <a:p>
            <a:pPr marL="114300" indent="0" algn="ctr">
              <a:buNone/>
            </a:pPr>
            <a:r>
              <a:rPr lang="en-US" sz="2000" b="1" dirty="0">
                <a:solidFill>
                  <a:srgbClr val="663300"/>
                </a:solidFill>
                <a:latin typeface="Dotum"/>
              </a:rPr>
              <a:t>H</a:t>
            </a:r>
            <a:r>
              <a:rPr lang="en-US" sz="2000" b="1" dirty="0" smtClean="0">
                <a:solidFill>
                  <a:srgbClr val="663300"/>
                </a:solidFill>
                <a:latin typeface="Dotum"/>
              </a:rPr>
              <a:t>eart </a:t>
            </a:r>
            <a:r>
              <a:rPr lang="en-US" sz="2000" b="1" dirty="0">
                <a:solidFill>
                  <a:srgbClr val="663300"/>
                </a:solidFill>
                <a:latin typeface="Dotum"/>
              </a:rPr>
              <a:t>becomes weaker </a:t>
            </a:r>
            <a:endParaRPr lang="en-US" sz="2000" b="1" dirty="0" smtClean="0">
              <a:solidFill>
                <a:srgbClr val="663300"/>
              </a:solidFill>
              <a:latin typeface="Dotum"/>
            </a:endParaRPr>
          </a:p>
          <a:p>
            <a:pPr marL="114300" indent="0" algn="ctr">
              <a:buNone/>
            </a:pPr>
            <a:endParaRPr lang="en-US" sz="2000" b="1" dirty="0" smtClean="0">
              <a:solidFill>
                <a:srgbClr val="663300"/>
              </a:solidFill>
              <a:latin typeface="Dotum"/>
              <a:sym typeface="Wingdings"/>
            </a:endParaRPr>
          </a:p>
          <a:p>
            <a:pPr marL="114300" indent="0" algn="ctr">
              <a:buNone/>
            </a:pPr>
            <a:endParaRPr lang="en-US" sz="2000" b="1" dirty="0">
              <a:solidFill>
                <a:srgbClr val="663300"/>
              </a:solidFill>
              <a:latin typeface="Dotum"/>
              <a:sym typeface="Wingdings"/>
            </a:endParaRPr>
          </a:p>
          <a:p>
            <a:pPr marL="114300" indent="0" algn="ctr">
              <a:buNone/>
            </a:pPr>
            <a:r>
              <a:rPr lang="en-US" sz="2000" b="1" dirty="0">
                <a:solidFill>
                  <a:srgbClr val="663300"/>
                </a:solidFill>
                <a:latin typeface="Dotum"/>
              </a:rPr>
              <a:t>H</a:t>
            </a:r>
            <a:r>
              <a:rPr lang="en-US" sz="2000" b="1" dirty="0" smtClean="0">
                <a:solidFill>
                  <a:srgbClr val="663300"/>
                </a:solidFill>
                <a:latin typeface="Dotum"/>
              </a:rPr>
              <a:t>eart </a:t>
            </a:r>
            <a:r>
              <a:rPr lang="en-US" sz="2000" b="1" dirty="0">
                <a:solidFill>
                  <a:srgbClr val="663300"/>
                </a:solidFill>
                <a:latin typeface="Dotum"/>
              </a:rPr>
              <a:t>failure!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7007" y="6473018"/>
            <a:ext cx="1630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(NHLBI, 2009)</a:t>
            </a:r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>
            <a:off x="3983247" y="2242868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038600" y="3352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046507" y="4572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38600" y="5562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1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Clinical Manifestations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815" y="1295400"/>
            <a:ext cx="2514600" cy="18288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Similar </a:t>
            </a:r>
            <a:r>
              <a:rPr lang="en-US" sz="2000" kern="0" noProof="0" dirty="0" smtClean="0">
                <a:solidFill>
                  <a:sysClr val="window" lastClr="FFFFFF"/>
                </a:solidFill>
                <a:latin typeface="Calibri"/>
              </a:rPr>
              <a:t>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ymptoms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Heart Failure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92D050"/>
                </a:solidFill>
                <a:latin typeface="Calibri"/>
              </a:rPr>
              <a:t>Shortness of breath, dyspnea, swelling in extremities, fatigue, etc</a:t>
            </a:r>
            <a:r>
              <a:rPr lang="en-US" sz="1600" kern="0" dirty="0" smtClean="0">
                <a:solidFill>
                  <a:srgbClr val="92D050"/>
                </a:solidFill>
                <a:latin typeface="Calibri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463" y="4999842"/>
            <a:ext cx="2514600" cy="166620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Secondary Complications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 tooltip="As the heart weakens, its pumping function decreases causing blood to pool in the heart and leading to possible blood clotting."/>
              </a:rPr>
              <a:t>Blood clots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 tooltip="As the heart weakens, its pumping function decreases causing blood to pool in the heart and leading to possible blood clotting."/>
              </a:rPr>
              <a:t> in the heart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 tooltip="Dilation of the heart causes the myocytes to stretch which can ultimately interfere with the electrical conduction of the heart"/>
              </a:rPr>
              <a:t>arrhythmias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heart valve problems.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815" y="3279972"/>
            <a:ext cx="2514600" cy="1524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Ejection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Fraction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25% in advanced stages, decreased systolic function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8" name="Picture 8" descr="C:\Users\Brittany\AppData\Local\Microsoft\Windows\Temporary Internet Files\Content.IE5\S9AF8UN3\MC9004332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8372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16955" y="4828401"/>
            <a:ext cx="2653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Image from </a:t>
            </a:r>
            <a:r>
              <a:rPr lang="en-US" sz="1200" dirty="0">
                <a:solidFill>
                  <a:prstClr val="black"/>
                </a:solidFill>
              </a:rPr>
              <a:t>Microsoft Office Clip 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6469442"/>
            <a:ext cx="56667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(Porth, 2009) &amp; (McKenna, 2009)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83032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Case Study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A patient presents with shortness of breath that has become increasingly worse over the last 3 days. The patient complains of diaphoresis and swelling of her lower extremities. The patient also reports she has been running a fever with chills and has been feeling palpitations in her chest. </a:t>
            </a:r>
            <a:endParaRPr lang="en-US" b="1" dirty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08175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7089" y="6477000"/>
            <a:ext cx="2686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(Image </a:t>
            </a:r>
            <a:r>
              <a:rPr lang="en-US" sz="1200" dirty="0">
                <a:solidFill>
                  <a:prstClr val="black"/>
                </a:solidFill>
              </a:rPr>
              <a:t>from Microsoft Office Clip </a:t>
            </a:r>
            <a:r>
              <a:rPr lang="en-US" sz="1200" dirty="0" smtClean="0">
                <a:solidFill>
                  <a:prstClr val="black"/>
                </a:solidFill>
              </a:rPr>
              <a:t>Art)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7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543800" cy="990600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Case Study</a:t>
            </a:r>
            <a:endParaRPr lang="en-US" sz="4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678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Dotum" pitchFamily="34" charset="-127"/>
                <a:ea typeface="Dotum" pitchFamily="34" charset="-127"/>
              </a:rPr>
              <a:t>Which of the following symptoms  experienced by this patient are directly related to the diagnosis of dilated cardiomyopathy?</a:t>
            </a:r>
          </a:p>
          <a:p>
            <a:pPr algn="ctr"/>
            <a:endParaRPr lang="en-US" dirty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191000"/>
            <a:ext cx="2514600" cy="18288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Shortness of Breath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Correct! This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 common symptom of heart failure and DCM as well!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9117" y="4191000"/>
            <a:ext cx="2514600" cy="18288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Fever and Chills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Sorry, this is not directly related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this disease.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4191000"/>
            <a:ext cx="2514600" cy="18288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Palpitations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Right!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Palpitations can often occur as a secondary cause of DCM due to certain cardiac arrhythmias!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1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Diagnostic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9" y="2772576"/>
            <a:ext cx="3674091" cy="36165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Dotum"/>
                <a:hlinkClick r:id="rId2" action="ppaction://hlinksldjump" tooltip="Be sure to include family history as Dilated Cardiomyopathy is often related to familial origin!"/>
              </a:rPr>
              <a:t>Detailed Clinical </a:t>
            </a:r>
            <a:r>
              <a:rPr lang="en-US" b="1" dirty="0">
                <a:solidFill>
                  <a:srgbClr val="663300"/>
                </a:solidFill>
                <a:latin typeface="Dotum"/>
                <a:hlinkClick r:id="rId2" action="ppaction://hlinksldjump" tooltip="Be sure to include family history as Dilated Cardiomyopathy is often related to familial origin!"/>
              </a:rPr>
              <a:t>H</a:t>
            </a:r>
            <a:r>
              <a:rPr lang="en-US" b="1" dirty="0" smtClean="0">
                <a:solidFill>
                  <a:srgbClr val="663300"/>
                </a:solidFill>
                <a:latin typeface="Dotum"/>
                <a:hlinkClick r:id="rId2" action="ppaction://hlinksldjump" tooltip="Be sure to include family history as Dilated Cardiomyopathy is often related to familial origin!"/>
              </a:rPr>
              <a:t>istory </a:t>
            </a:r>
            <a:endParaRPr lang="en-US" b="1" dirty="0" smtClean="0">
              <a:solidFill>
                <a:srgbClr val="663300"/>
              </a:solidFill>
              <a:latin typeface="Dotum"/>
            </a:endParaRPr>
          </a:p>
          <a:p>
            <a:r>
              <a:rPr lang="en-US" b="1" dirty="0" smtClean="0">
                <a:solidFill>
                  <a:srgbClr val="663300"/>
                </a:solidFill>
                <a:latin typeface="Dotum"/>
                <a:hlinkClick r:id="rId2" action="ppaction://hlinksldjump" tooltip="Pay careful attention to similar signs of heart failure such as shortness of breath, swelling of lower extremities, and difficulty breathing."/>
              </a:rPr>
              <a:t>Thorough Physical </a:t>
            </a:r>
            <a:r>
              <a:rPr lang="en-US" b="1" dirty="0">
                <a:solidFill>
                  <a:srgbClr val="663300"/>
                </a:solidFill>
                <a:latin typeface="Dotum"/>
                <a:hlinkClick r:id="rId2" action="ppaction://hlinksldjump" tooltip="Pay careful attention to similar signs of heart failure such as shortness of breath, swelling of lower extremities, and difficulty breathing."/>
              </a:rPr>
              <a:t>E</a:t>
            </a:r>
            <a:r>
              <a:rPr lang="en-US" b="1" dirty="0" smtClean="0">
                <a:solidFill>
                  <a:srgbClr val="663300"/>
                </a:solidFill>
                <a:latin typeface="Dotum"/>
                <a:hlinkClick r:id="rId2" action="ppaction://hlinksldjump" tooltip="Pay careful attention to similar signs of heart failure such as shortness of breath, swelling of lower extremities, and difficulty breathing."/>
              </a:rPr>
              <a:t>xamination of Patient</a:t>
            </a:r>
            <a:endParaRPr lang="en-US" b="1" dirty="0" smtClean="0">
              <a:solidFill>
                <a:srgbClr val="663300"/>
              </a:solidFill>
              <a:latin typeface="Dotum"/>
            </a:endParaRPr>
          </a:p>
          <a:p>
            <a:r>
              <a:rPr lang="en-US" b="1" dirty="0" smtClean="0">
                <a:solidFill>
                  <a:srgbClr val="663300"/>
                </a:solidFill>
                <a:latin typeface="Dotum"/>
                <a:hlinkClick r:id="rId2" action="ppaction://hlinksldjump" tooltip="An image of an enlarged heart can be seen in a patient with dilated cardiomyopathy"/>
              </a:rPr>
              <a:t>Chest x-ray</a:t>
            </a:r>
            <a:endParaRPr lang="en-US" b="1" dirty="0" smtClean="0">
              <a:solidFill>
                <a:srgbClr val="663300"/>
              </a:solidFill>
              <a:latin typeface="Dotum"/>
            </a:endParaRPr>
          </a:p>
          <a:p>
            <a:r>
              <a:rPr lang="en-US" b="1" dirty="0" smtClean="0">
                <a:solidFill>
                  <a:srgbClr val="663300"/>
                </a:solidFill>
                <a:latin typeface="Dotum"/>
                <a:hlinkClick r:id="rId2" action="ppaction://hlinksldjump" tooltip="A patient with Dilated Cardiomyopathy may show signs of ventricle enlargement and/or an ejection fraction &lt;25 % for advanced stages"/>
              </a:rPr>
              <a:t>Echocardiogram</a:t>
            </a:r>
            <a:endParaRPr lang="en-US" b="1" dirty="0" smtClean="0">
              <a:solidFill>
                <a:srgbClr val="663300"/>
              </a:solidFill>
              <a:latin typeface="Dotum"/>
            </a:endParaRPr>
          </a:p>
          <a:p>
            <a:r>
              <a:rPr lang="en-US" b="1" dirty="0" smtClean="0">
                <a:solidFill>
                  <a:srgbClr val="663300"/>
                </a:solidFill>
                <a:latin typeface="Dotum"/>
                <a:hlinkClick r:id="rId2" action="ppaction://hlinksldjump" tooltip="May show cardiac arrythmias caused by Dilated Cardiomyopathy"/>
              </a:rPr>
              <a:t>Electrocardiogram</a:t>
            </a:r>
            <a:endParaRPr lang="en-US" b="1" dirty="0" smtClean="0">
              <a:solidFill>
                <a:srgbClr val="663300"/>
              </a:solidFill>
              <a:latin typeface="Dotum"/>
            </a:endParaRPr>
          </a:p>
          <a:p>
            <a:endParaRPr lang="en-US" b="1" dirty="0" smtClean="0">
              <a:solidFill>
                <a:srgbClr val="663300"/>
              </a:solidFill>
              <a:latin typeface="Dotum"/>
            </a:endParaRPr>
          </a:p>
          <a:p>
            <a:endParaRPr lang="en-US" dirty="0" smtClean="0">
              <a:solidFill>
                <a:srgbClr val="92D050"/>
              </a:solidFill>
              <a:latin typeface="Dotum"/>
            </a:endParaRPr>
          </a:p>
          <a:p>
            <a:endParaRPr lang="en-US" dirty="0" smtClean="0">
              <a:solidFill>
                <a:srgbClr val="92D050"/>
              </a:solidFill>
              <a:latin typeface="Dotum"/>
            </a:endParaRPr>
          </a:p>
          <a:p>
            <a:endParaRPr lang="en-US" dirty="0">
              <a:solidFill>
                <a:srgbClr val="92D050"/>
              </a:solidFill>
              <a:latin typeface="Dot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991" y="6389132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(PubMed Health,2012) &amp; (Hershberger, 2011)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39571" y="6554954"/>
            <a:ext cx="448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(Used with permission from Dr. H. Alsalam, Radiopaedia.org)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1371600"/>
            <a:ext cx="7329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“A diagnosis of DCM requires evidence of dilation and impaired contraction of the left ventricle or both ventricles (</a:t>
            </a:r>
            <a:r>
              <a:rPr lang="en-US" b="1" dirty="0" err="1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eg</a:t>
            </a:r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, left ventricular ejection fraction &lt; 40 percent...)” </a:t>
            </a:r>
            <a:r>
              <a:rPr lang="en-US" sz="12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(Weigner, 2012, p.1).</a:t>
            </a:r>
            <a:endParaRPr lang="en-US" sz="1200" b="1" dirty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571" y="2720926"/>
            <a:ext cx="3499606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7355370" y="3429000"/>
            <a:ext cx="685800" cy="1295400"/>
          </a:xfrm>
          <a:prstGeom prst="down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9464" y="2895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Dotum" pitchFamily="34" charset="-127"/>
                <a:ea typeface="Dotum" pitchFamily="34" charset="-127"/>
              </a:rPr>
              <a:t>Enlarged Heart</a:t>
            </a:r>
            <a:endParaRPr lang="en-US" sz="2000" b="1" dirty="0">
              <a:solidFill>
                <a:srgbClr val="FFFFFF"/>
              </a:solidFill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4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Case Study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Dotum" pitchFamily="34" charset="-127"/>
                <a:ea typeface="Dotum" pitchFamily="34" charset="-127"/>
              </a:rPr>
              <a:t>An echocardiogram is performed on the patient. Which of the following findings would you suspect to discover when reading the results of the exam related to dilated cardiomyopathy? </a:t>
            </a:r>
            <a:endParaRPr lang="en-US" sz="2400" b="1" dirty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4038600"/>
            <a:ext cx="2514600" cy="2133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Thickening of Ventricle Walls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Sorry! DCM causes thinning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ventricle walls. Try Again!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4038600"/>
            <a:ext cx="2514600" cy="2133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Ejection Fraction of 20%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Yes! It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common for patients to have an EF of &lt;25% in advanced stages.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4038600"/>
            <a:ext cx="2514600" cy="2133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Ventricle Enlargement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Correct! As the heart weakens the ventricles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lose shape and enlarge.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5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Treatments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on a box to find out its significance in Dilated Cardiomyopathy!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2050" y="3861758"/>
            <a:ext cx="2514600" cy="1524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" lastClr="FFFFFF"/>
                </a:solidFill>
                <a:latin typeface="Calibri"/>
              </a:rPr>
              <a:t>Beta Blockers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hlinkClick r:id="rId3" action="ppaction://hlinksldjump" tooltip="Reduces Preload: by making the heart beat slower and lowering blood pressure thus making the heart work less forcefully."/>
              </a:rPr>
              <a:t>Control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hlinkClick r:id="rId3" action="ppaction://hlinksldjump" tooltip="Reduces Preload: by making the heart beat slower and lowering blood pressure thus making the heart work less forcefully.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hlinkClick r:id="rId3" action="ppaction://hlinksldjump" tooltip="Reduces Preload: by making the heart beat slower and lowering blood pressure thus making the heart work less forcefully."/>
              </a:rPr>
              <a:t>Heart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hlinkClick r:id="rId3" action="ppaction://hlinksldjump" tooltip="Reduces Preload: by making the heart beat slower and lowering blood pressure thus making the heart work less forcefully."/>
              </a:rPr>
              <a:t> Rate to Reduce Oxygen </a:t>
            </a:r>
            <a:r>
              <a:rPr lang="en-US" kern="0" dirty="0">
                <a:solidFill>
                  <a:srgbClr val="92D050"/>
                </a:solidFill>
                <a:latin typeface="Calibri"/>
                <a:hlinkClick r:id="rId3" action="ppaction://hlinksldjump" tooltip="Reduces Preload: by making the heart beat slower and lowering blood pressure thus making the heart work less forcefully."/>
              </a:rPr>
              <a:t>D</a:t>
            </a:r>
            <a:r>
              <a:rPr kumimoji="0" lang="en-US" i="0" u="none" strike="noStrike" kern="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hlinkClick r:id="rId3" action="ppaction://hlinksldjump" tooltip="Reduces Preload: by making the heart beat slower and lowering blood pressure thus making the heart work less forcefully."/>
              </a:rPr>
              <a:t>emand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hlinkClick r:id="rId3" action="ppaction://hlinksldjump" tooltip="Reduces Preload: by making the heart beat slower and lowering blood pressure thus making the heart work less forcefully."/>
              </a:rPr>
              <a:t> of the Heart</a:t>
            </a:r>
            <a:endParaRPr kumimoji="0" lang="en-US" i="0" u="none" strike="noStrike" kern="0" cap="none" spc="0" normalizeH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2309" y="3861758"/>
            <a:ext cx="2514600" cy="1524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sldjump" tooltip="Implantable Cardio-verter Defibrillator: placed under the skin in the upper chest. It sends small shocks to the heart when the rhythm become altered in order to help restore a normal rhythm."/>
              </a:rPr>
              <a:t>ICD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Placement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sldjump" tooltip="An implantable Cardioverter Difibrilator may be used in cases where arrythmia occur to help restore normal electrical signaling of the heart, if this is not successful along with medication management, a heart transplant may be needed."/>
              </a:rPr>
              <a:t>OR Heart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sldjump" tooltip="An implantable Cardioverter Difibrilator may be used in cases where arrythmia occur to help restore normal electrical signaling of the heart, if this is not successful along with medication management, a heart transplant may be needed."/>
              </a:rPr>
              <a:t> Transplant!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1306" y="1989827"/>
            <a:ext cx="2514600" cy="1524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" lastClr="FFFFFF"/>
                </a:solidFill>
                <a:latin typeface="Calibri"/>
              </a:rPr>
              <a:t>ACE Inhibitors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00"/>
                </a:solidFill>
                <a:latin typeface="Calibri"/>
                <a:hlinkClick r:id="rId3" action="ppaction://hlinksldjump" tooltip="Prevents Vasoconstriction by dilating blood vessels which then helps to reduce preload thus reducing the workload for the heart."/>
              </a:rPr>
              <a:t>Prevent Vasoconstriction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6750" y="1989827"/>
            <a:ext cx="2514600" cy="1524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Diuretics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sldjump" tooltip="Diuretics help the body to relieve itself of excess fluid, making there less available fluid for the heart to have to pump, thus decreasing the workload for the heart. "/>
              </a:rPr>
              <a:t>Reduce Preload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51" name="Picture 7" descr="C:\Users\Brittany\AppData\Local\Microsoft\Windows\Temporary Internet Files\Content.IE5\VSE5D1KW\MP90031544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1143000" cy="8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285750" y="6596343"/>
            <a:ext cx="2705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(Porth</a:t>
            </a:r>
            <a:r>
              <a:rPr lang="en-US" sz="1200" dirty="0"/>
              <a:t>, </a:t>
            </a:r>
            <a:r>
              <a:rPr lang="en-US" sz="1200" dirty="0" smtClean="0"/>
              <a:t>2009) </a:t>
            </a:r>
            <a:r>
              <a:rPr lang="en-US" sz="1200" dirty="0"/>
              <a:t>&amp; </a:t>
            </a:r>
            <a:r>
              <a:rPr lang="en-US" sz="1200" dirty="0" smtClean="0"/>
              <a:t>(AHA</a:t>
            </a:r>
            <a:r>
              <a:rPr lang="en-US" sz="1200" dirty="0"/>
              <a:t>, </a:t>
            </a:r>
            <a:r>
              <a:rPr lang="en-US" sz="1200" dirty="0" smtClean="0"/>
              <a:t>2012)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552636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Dotum" pitchFamily="34" charset="-127"/>
                <a:ea typeface="Dotum" pitchFamily="34" charset="-127"/>
              </a:rPr>
              <a:t>“The 2005 ACC/AHA guidelines recommended beta blockers in patients with current or prior symptoms of [heart failure] and left ventricular dysfunction” (</a:t>
            </a:r>
            <a:r>
              <a:rPr lang="en-US" b="1" dirty="0" err="1" smtClean="0">
                <a:solidFill>
                  <a:schemeClr val="bg1"/>
                </a:solidFill>
                <a:latin typeface="Dotum" pitchFamily="34" charset="-127"/>
                <a:ea typeface="Dotum" pitchFamily="34" charset="-127"/>
              </a:rPr>
              <a:t>Colucci</a:t>
            </a:r>
            <a:r>
              <a:rPr lang="en-US" b="1" dirty="0" smtClean="0">
                <a:solidFill>
                  <a:schemeClr val="bg1"/>
                </a:solidFill>
                <a:latin typeface="Dotum" pitchFamily="34" charset="-127"/>
                <a:ea typeface="Dotum" pitchFamily="34" charset="-127"/>
              </a:rPr>
              <a:t>, 2012, p.1).</a:t>
            </a:r>
            <a:endParaRPr lang="en-US" b="1" dirty="0">
              <a:solidFill>
                <a:schemeClr val="bg1"/>
              </a:solidFill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1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Case Study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6002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  <a:latin typeface="Dotum" pitchFamily="34" charset="-127"/>
                <a:ea typeface="Dotum" pitchFamily="34" charset="-127"/>
              </a:rPr>
              <a:t>A clinical diagnosis of dilated cardiomyopathy is made.  It is determined that the patient should be placed on P.O. 	Metoprolol 25mg BID.  What is the reasoning for placing this patient on a beta blocker?</a:t>
            </a:r>
            <a:endParaRPr lang="en-US" sz="2000" b="1" dirty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811349"/>
            <a:ext cx="2514600" cy="2057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Oxygen Demand of the Heart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Got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It! A beta blocker will slow the heart rate, thus decreasing the oxygen demand of the heart.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3811349"/>
            <a:ext cx="2514600" cy="2057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Preload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</a:rPr>
              <a:t>Sorry! </a:t>
            </a:r>
            <a:r>
              <a:rPr lang="en-US" b="1" kern="0" dirty="0" smtClean="0">
                <a:solidFill>
                  <a:srgbClr val="92D050"/>
                </a:solidFill>
                <a:latin typeface="Calibri"/>
              </a:rPr>
              <a:t>This is actually the job of a diuretic.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811349"/>
            <a:ext cx="2514600" cy="2057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Heart Rate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 Again! Beta blockers will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actually decrease heart rate.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7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What to Expect!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This tutorial will go through the explanation of Dilated Cardiomyopathy</a:t>
            </a:r>
          </a:p>
          <a:p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The purple slides have interactive abilities to facilitate your learning.</a:t>
            </a:r>
          </a:p>
          <a:p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Underlined words in yellow give you additional information about the topic when you hover over them with the mouse arrow. </a:t>
            </a:r>
          </a:p>
          <a:p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To progress through the slides, simply use the navigation arrows in the lower left corner.</a:t>
            </a:r>
          </a:p>
          <a:p>
            <a:r>
              <a:rPr lang="en-US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At any time if you wish to go back to a previous slide, right click on the mouse and click “</a:t>
            </a:r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previous” or again use the navigation arrows in the bottom left corner.</a:t>
            </a:r>
          </a:p>
          <a:p>
            <a:endParaRPr lang="en-US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endParaRPr lang="en-US" dirty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3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Summary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334000"/>
          </a:xfrm>
        </p:spPr>
        <p:txBody>
          <a:bodyPr>
            <a:normAutofit/>
          </a:bodyPr>
          <a:lstStyle/>
          <a:p>
            <a:pPr lvl="0" indent="-342900">
              <a:buClrTx/>
            </a:pPr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Cardiomyopathy can affect both the mechanical and electrical functions of the heart.</a:t>
            </a:r>
          </a:p>
          <a:p>
            <a:pPr lvl="0" indent="-342900">
              <a:buClrTx/>
            </a:pPr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Many times dilated </a:t>
            </a:r>
            <a:r>
              <a:rPr lang="en-US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c</a:t>
            </a:r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ardiomyopathy may go unrecognized.  A patient may not present with signs and symptoms until later stages due to the compensatory mechanisms of the body.</a:t>
            </a:r>
          </a:p>
          <a:p>
            <a:pPr lvl="0" indent="-342900">
              <a:buClrTx/>
            </a:pPr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As a nurse practitioner it is crucial to become familiar with signs and symptoms of this disease and how to diagnose it.</a:t>
            </a:r>
          </a:p>
          <a:p>
            <a:pPr lvl="0" indent="-342900">
              <a:buClrTx/>
            </a:pPr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By becoming familiar with the diagnostic testing and treatments for dilated </a:t>
            </a:r>
            <a:r>
              <a:rPr lang="en-US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c</a:t>
            </a:r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ardiomyopathy, the nurse practitioner can help to diagnose DCM in earlier stages.</a:t>
            </a:r>
          </a:p>
          <a:p>
            <a:pPr lvl="0" indent="-342900">
              <a:buClrTx/>
            </a:pPr>
            <a:r>
              <a:rPr lang="en-US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This concludes the tutorial!</a:t>
            </a:r>
            <a:endParaRPr lang="en-US" b="1" dirty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References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935236" cy="513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88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Dotum" pitchFamily="34" charset="-127"/>
              </a:rPr>
              <a:t>References (cont.)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ea typeface="Dotu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807565" cy="562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19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Objectives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The learner will be able to:</a:t>
            </a:r>
          </a:p>
          <a:p>
            <a:pPr lvl="1"/>
            <a:r>
              <a:rPr lang="en-US" sz="28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Identify causes of dilated cardiomyopathy</a:t>
            </a:r>
          </a:p>
          <a:p>
            <a:pPr lvl="1"/>
            <a:r>
              <a:rPr lang="en-US" sz="28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Explain the etiology of dilated cardiomyopathy and how it causes its clinical manifestations</a:t>
            </a:r>
          </a:p>
          <a:p>
            <a:pPr lvl="1"/>
            <a:r>
              <a:rPr lang="en-US" sz="28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Identify complications caused by the disease and how to identify them in your patient</a:t>
            </a:r>
          </a:p>
          <a:p>
            <a:pPr lvl="1"/>
            <a:r>
              <a:rPr lang="en-US" sz="28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Identify different treatments for this disease</a:t>
            </a:r>
            <a:endParaRPr lang="en-US" sz="2800" b="1" dirty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5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Dotum" pitchFamily="34" charset="-127"/>
              </a:rPr>
              <a:t>The Heart...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55" y="1219200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“propels blood through the circulatory system.”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 </a:t>
            </a:r>
            <a:r>
              <a:rPr lang="en-US" sz="1200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(Porth, 2009, p. 451)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9913" y="656958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(Image retrieved from Wikipedia.org)</a:t>
            </a:r>
            <a:endParaRPr lang="en-US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190" y="2286000"/>
            <a:ext cx="5289430" cy="41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68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Dotum" pitchFamily="34" charset="-127"/>
              </a:rPr>
              <a:t>Anatomy of the Heart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ea typeface="Dotum" pitchFamily="34" charset="-127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Dotum" pitchFamily="34" charset="-127"/>
                <a:ea typeface="Dotum" pitchFamily="34" charset="-127"/>
                <a:hlinkClick r:id="rId3" action="ppaction://hlinksldjump" tooltip="the &quot;muscular portion of the heart, forms the wall of the atria and ventricles&quot; (Porth, 2009, p. 458)"/>
              </a:rPr>
              <a:t>Myocardium</a:t>
            </a:r>
            <a:endParaRPr lang="en-US" sz="3600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r>
              <a:rPr lang="en-US" sz="3600" b="1" dirty="0" smtClean="0">
                <a:solidFill>
                  <a:srgbClr val="92D050"/>
                </a:solidFill>
                <a:latin typeface="Dotum" pitchFamily="34" charset="-127"/>
                <a:ea typeface="Dotum" pitchFamily="34" charset="-127"/>
                <a:hlinkClick r:id="rId3" action="ppaction://hlinksldjump" tooltip="the covering around the heart that holds it in place in the thoracic cavity"/>
              </a:rPr>
              <a:t>Pericardium</a:t>
            </a:r>
            <a:endParaRPr lang="en-US" sz="3600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r>
              <a:rPr lang="en-US" sz="3600" b="1" dirty="0" smtClean="0">
                <a:solidFill>
                  <a:srgbClr val="92D050"/>
                </a:solidFill>
                <a:latin typeface="Dotum" pitchFamily="34" charset="-127"/>
                <a:ea typeface="Dotum" pitchFamily="34" charset="-127"/>
                <a:hlinkClick r:id="rId3" action="ppaction://hlinksldjump" tooltip="A &quot;thin, three layered membrane that lines the heart&quot; (Porth, 2009, p. 459)."/>
              </a:rPr>
              <a:t>Endocardium</a:t>
            </a:r>
            <a:endParaRPr lang="en-US" sz="3600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6477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(Porth, 2009)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9" y="1828800"/>
            <a:ext cx="30194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352800" y="5295900"/>
            <a:ext cx="11430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048000" y="5715000"/>
            <a:ext cx="1143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61999" y="5715000"/>
            <a:ext cx="762001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>
            <a:glow rad="127000">
              <a:srgbClr val="FFFF99"/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62293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Pericardium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67200" y="609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Myocardium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5105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Endocardium</a:t>
            </a:r>
            <a:endParaRPr lang="en-US" dirty="0"/>
          </a:p>
        </p:txBody>
      </p:sp>
      <p:sp>
        <p:nvSpPr>
          <p:cNvPr id="7168" name="TextBox 7167"/>
          <p:cNvSpPr txBox="1"/>
          <p:nvPr/>
        </p:nvSpPr>
        <p:spPr>
          <a:xfrm>
            <a:off x="685800" y="6611779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(Image retrieved from wikimedia.org)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9511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80" y="3048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Dotum" pitchFamily="34" charset="-127"/>
              </a:rPr>
              <a:t>Pathophysiology of the Heart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/>
            </a:r>
            <a:b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</a:b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(Terms and Definitions)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061" y="1676400"/>
            <a:ext cx="72785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Two main parts to the cardiac cycle: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92D050"/>
                </a:solidFill>
                <a:latin typeface="Dotum" pitchFamily="34" charset="-127"/>
                <a:ea typeface="Dotum" pitchFamily="34" charset="-127"/>
                <a:hlinkClick r:id="rId3" action="ppaction://hlinksldjump" tooltip="the relaxation or filling of the ventricles"/>
              </a:rPr>
              <a:t>Diastolic</a:t>
            </a:r>
            <a:endParaRPr lang="en-US" sz="2000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Dotum" pitchFamily="34" charset="-127"/>
                <a:ea typeface="Dotum" pitchFamily="34" charset="-127"/>
                <a:hlinkClick r:id="rId3" action="ppaction://hlinksldjump" tooltip="contracting of the ventricles"/>
              </a:rPr>
              <a:t>Systolic</a:t>
            </a:r>
            <a:endParaRPr lang="en-US" sz="2000" b="1" dirty="0" smtClean="0">
              <a:solidFill>
                <a:srgbClr val="FFFF00"/>
              </a:solidFill>
              <a:latin typeface="Dotum" pitchFamily="34" charset="-127"/>
              <a:ea typeface="Dotum" pitchFamily="34" charset="-127"/>
            </a:endParaRPr>
          </a:p>
          <a:p>
            <a:pPr lvl="1"/>
            <a:endParaRPr lang="en-US" sz="2000" b="1" dirty="0" smtClean="0">
              <a:solidFill>
                <a:srgbClr val="92D050"/>
              </a:solidFill>
              <a:latin typeface="Dotum" pitchFamily="34" charset="-127"/>
              <a:ea typeface="Dotum" pitchFamily="34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In order to determine how hard the heart is working you must understand the two terms: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Preload: </a:t>
            </a:r>
            <a:r>
              <a:rPr lang="en-US" sz="2000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the volume of blood the heart pumps 			out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Afterload: </a:t>
            </a:r>
            <a:r>
              <a:rPr lang="en-US" sz="2000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the pressure required for the heart 			to pump the blood out</a:t>
            </a:r>
          </a:p>
          <a:p>
            <a:pPr lvl="1"/>
            <a:endParaRPr lang="en-US" sz="2000" dirty="0" smtClean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Ejection Fraction: </a:t>
            </a:r>
            <a:r>
              <a:rPr lang="en-US" sz="2000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“the percentage of blood pumped out of the ventricles with each contraction” </a:t>
            </a:r>
            <a:r>
              <a:rPr lang="en-US" sz="1200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(Porth, 2009, p.609)</a:t>
            </a:r>
            <a:r>
              <a:rPr lang="en-US" sz="2000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.</a:t>
            </a:r>
            <a:endParaRPr lang="en-US" sz="1200" dirty="0" smtClean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Normal: ≈65%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(Porth,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84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What is Cardiomyopathy?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C:\Program Files\Microsoft Office\MEDIA\CAGCAT10\j0235241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3352800" cy="230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“a heterogeneous group of diseases of the myocardium associated with mechanical and/or electrical dysfunction that usually (but not invariably) exhibit in appropriate ventricular hypertrophy or dilation and are due to a variety of causes that frequently are genetic</a:t>
            </a:r>
            <a:r>
              <a:rPr lang="en-US" sz="2000" b="1" dirty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 </a:t>
            </a:r>
            <a:r>
              <a:rPr lang="en-US" sz="2000" b="1" dirty="0" smtClean="0">
                <a:solidFill>
                  <a:srgbClr val="663300"/>
                </a:solidFill>
                <a:latin typeface="Dotum" pitchFamily="34" charset="-127"/>
                <a:ea typeface="Dotum" pitchFamily="34" charset="-127"/>
              </a:rPr>
              <a:t>(Porth, 2009, p.554).”</a:t>
            </a:r>
            <a:endParaRPr lang="en-US" sz="2000" b="1" dirty="0">
              <a:solidFill>
                <a:srgbClr val="6633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6576030"/>
            <a:ext cx="2686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Image from Microsoft Office Clip Art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7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Dilated Cardiomyopathy is…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188" y="2286000"/>
            <a:ext cx="2514600" cy="221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Primary Cardiomyopathy </a:t>
            </a:r>
          </a:p>
          <a:p>
            <a:pPr algn="ctr"/>
            <a:endParaRPr lang="en-US" sz="2400" dirty="0"/>
          </a:p>
          <a:p>
            <a:pPr algn="ctr"/>
            <a:r>
              <a:rPr lang="en-US" b="1" dirty="0" smtClean="0">
                <a:solidFill>
                  <a:srgbClr val="92D050"/>
                </a:solidFill>
              </a:rPr>
              <a:t>Meaning the condition is limited to the myocardium of the heart.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2286000"/>
            <a:ext cx="2514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Common Cause for Heart Failure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Dilated cardiomyopathy often is a common cause for heart failure by causing mechanical alteration of the hearts ability to pump.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4497149"/>
            <a:ext cx="2514600" cy="2056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 Idiopathic Dilated Cardiomyopathy</a:t>
            </a:r>
          </a:p>
          <a:p>
            <a:pPr algn="ctr"/>
            <a:endParaRPr lang="en-US" sz="800" dirty="0"/>
          </a:p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Dilated Cardiomyopathy often times has no identifiable cause!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6188" y="1371600"/>
            <a:ext cx="8229600" cy="68445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Click the box to find out more!</a:t>
            </a:r>
            <a:endParaRPr lang="en-US" sz="20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0106" y="626006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srgbClr val="2F2B20"/>
                </a:solidFill>
                <a:latin typeface="Arial"/>
              </a:rPr>
              <a:t>(Porth, 2009)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1828800"/>
            <a:ext cx="2514600" cy="201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Mixed Cardiomyopathy </a:t>
            </a:r>
          </a:p>
          <a:p>
            <a:pPr algn="ctr"/>
            <a:endParaRPr lang="en-US" sz="800" dirty="0"/>
          </a:p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Dilated Cardiomyopathy has been found to have both genetic and non-genetic causes. 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Dilated Cardiomyopathy</a:t>
            </a:r>
            <a:b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(DCM)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6400800"/>
            <a:ext cx="2995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(Illustration by Brittany Woznicki)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620" y="3023558"/>
            <a:ext cx="3550293" cy="214798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713" y="2955405"/>
            <a:ext cx="3505199" cy="233317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371600" y="1740932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1913" y="174093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DILATED CARDIOMYOPATHY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19801" y="4267200"/>
            <a:ext cx="1219199" cy="4191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48400" y="5333994"/>
            <a:ext cx="990600" cy="31918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17434" y="40399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Enlarged</a:t>
            </a:r>
          </a:p>
          <a:p>
            <a:pPr algn="ctr"/>
            <a:r>
              <a:rPr lang="en-US" b="1" dirty="0" smtClean="0"/>
              <a:t>Ventricle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549358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Thinned </a:t>
            </a:r>
          </a:p>
          <a:p>
            <a:pPr algn="ctr"/>
            <a:r>
              <a:rPr lang="en-US" b="1" dirty="0" smtClean="0"/>
              <a:t>Wall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412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nk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ank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1213</Words>
  <Application>Microsoft Office PowerPoint</Application>
  <PresentationFormat>On-screen Show (4:3)</PresentationFormat>
  <Paragraphs>226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Blank</vt:lpstr>
      <vt:lpstr>1_Blank</vt:lpstr>
      <vt:lpstr>2_Blank</vt:lpstr>
      <vt:lpstr>4_Blank</vt:lpstr>
      <vt:lpstr>Dilated Cardiomyopathy</vt:lpstr>
      <vt:lpstr>What to Expect!</vt:lpstr>
      <vt:lpstr>Objectives</vt:lpstr>
      <vt:lpstr>The Heart...</vt:lpstr>
      <vt:lpstr>Anatomy of the Heart</vt:lpstr>
      <vt:lpstr>Pathophysiology of the Heart (Terms and Definitions)</vt:lpstr>
      <vt:lpstr>What is Cardiomyopathy?</vt:lpstr>
      <vt:lpstr>Dilated Cardiomyopathy is…</vt:lpstr>
      <vt:lpstr>Dilated Cardiomyopathy (DCM)</vt:lpstr>
      <vt:lpstr>DCM Characteristics</vt:lpstr>
      <vt:lpstr>Causes of DCM</vt:lpstr>
      <vt:lpstr>Disease Process of Dilated Cardiomyopathy</vt:lpstr>
      <vt:lpstr>Clinical Manifestations</vt:lpstr>
      <vt:lpstr>Case Study</vt:lpstr>
      <vt:lpstr>Case Study</vt:lpstr>
      <vt:lpstr>Diagnostic Testing</vt:lpstr>
      <vt:lpstr>Case Study</vt:lpstr>
      <vt:lpstr>Treatments</vt:lpstr>
      <vt:lpstr>Case Study</vt:lpstr>
      <vt:lpstr>Summary</vt:lpstr>
      <vt:lpstr>References</vt:lpstr>
      <vt:lpstr>References (cont.)</vt:lpstr>
    </vt:vector>
  </TitlesOfParts>
  <Company>Alverno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Minutes About:</dc:title>
  <dc:creator>AdminEx</dc:creator>
  <cp:lastModifiedBy>AdminEx</cp:lastModifiedBy>
  <cp:revision>135</cp:revision>
  <dcterms:created xsi:type="dcterms:W3CDTF">2012-01-20T18:29:31Z</dcterms:created>
  <dcterms:modified xsi:type="dcterms:W3CDTF">2012-04-30T14:53:25Z</dcterms:modified>
</cp:coreProperties>
</file>